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notesSlides/notesSlide2.xml" Type="http://schemas.openxmlformats.org/officeDocument/2006/relationships/notesSlide"/><Relationship Id="rId49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4.xml" Type="http://schemas.openxmlformats.org/officeDocument/2006/relationships/notesSlide"/><Relationship Id="rId51" Target="notesSlides/notesSlide5.xml" Type="http://schemas.openxmlformats.org/officeDocument/2006/relationships/notesSlide"/><Relationship Id="rId52" Target="notesSlides/notesSlide6.xml" Type="http://schemas.openxmlformats.org/officeDocument/2006/relationships/notesSlide"/><Relationship Id="rId53" Target="notesSlides/notesSlide7.xml" Type="http://schemas.openxmlformats.org/officeDocument/2006/relationships/notesSlide"/><Relationship Id="rId54" Target="notesSlides/notesSlide8.xml" Type="http://schemas.openxmlformats.org/officeDocument/2006/relationships/notesSlide"/><Relationship Id="rId55" Target="notesSlides/notesSlide9.xml" Type="http://schemas.openxmlformats.org/officeDocument/2006/relationships/notesSlide"/><Relationship Id="rId56" Target="notesSlides/notesSlide10.xml" Type="http://schemas.openxmlformats.org/officeDocument/2006/relationships/notesSlide"/><Relationship Id="rId57" Target="notesSlides/notesSlide1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ab and ark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ab and ark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https://tripagvisor.herokuapp.com" TargetMode="External" Type="http://schemas.openxmlformats.org/officeDocument/2006/relationships/hyperlink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9510"/>
          <a:stretch>
            <a:fillRect/>
          </a:stretch>
        </p:blipFill>
        <p:spPr>
          <a:xfrm flipH="false" flipV="false" rot="0">
            <a:off x="691168" y="40707"/>
            <a:ext cx="16905663" cy="1020558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8301907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23441" y="3013173"/>
            <a:ext cx="13641118" cy="3675084"/>
            <a:chOff x="0" y="0"/>
            <a:chExt cx="18188157" cy="49001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653624" y="-76200"/>
              <a:ext cx="1488090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D0CCB9"/>
                  </a:solidFill>
                  <a:latin typeface="Roboto"/>
                </a:rPr>
                <a:t>TEAM UMAAAS PRESENTS...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69424"/>
              <a:ext cx="18188157" cy="3930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1"/>
                </a:lnSpc>
              </a:pPr>
              <a:r>
                <a:rPr lang="en-US" sz="7501" spc="225">
                  <a:solidFill>
                    <a:srgbClr val="D9DFDB"/>
                  </a:solidFill>
                  <a:latin typeface="Roboto Bold"/>
                </a:rPr>
                <a:t>THE STUDY ABROAD EXPERIENCE REVIEW SYSTEM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07711" y="8970002"/>
            <a:ext cx="1247257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96">
                <a:solidFill>
                  <a:srgbClr val="D9DFDB"/>
                </a:solidFill>
                <a:latin typeface="Roboto"/>
              </a:rPr>
              <a:t>March 10, 2023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886B6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D9D9D9"/>
                  </a:solidFill>
                  <a:latin typeface="Roboto"/>
                </a:rPr>
                <a:t>Team UMAAAS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8384" y="0"/>
            <a:ext cx="12929616" cy="10287000"/>
            <a:chOff x="0" y="0"/>
            <a:chExt cx="340533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405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5331">
                  <a:moveTo>
                    <a:pt x="0" y="0"/>
                  </a:moveTo>
                  <a:lnTo>
                    <a:pt x="3405331" y="0"/>
                  </a:lnTo>
                  <a:lnTo>
                    <a:pt x="3405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0" t="0" r="62052" b="9808"/>
          <a:stretch>
            <a:fillRect/>
          </a:stretch>
        </p:blipFill>
        <p:spPr>
          <a:xfrm flipH="false" flipV="false" rot="0">
            <a:off x="-1108068" y="33888"/>
            <a:ext cx="6466452" cy="1025311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D9D9D9"/>
                  </a:solidFill>
                  <a:latin typeface="Roboto"/>
                </a:rPr>
                <a:t>Team UMAAAS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809685" y="2895085"/>
            <a:ext cx="11895988" cy="463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99"/>
              </a:lnSpc>
            </a:pPr>
            <a:r>
              <a:rPr lang="en-US" sz="10999" spc="98">
                <a:solidFill>
                  <a:srgbClr val="212932"/>
                </a:solidFill>
                <a:latin typeface="Roboto Bold"/>
              </a:rPr>
              <a:t>Lessons Learned...</a:t>
            </a:r>
          </a:p>
          <a:p>
            <a:pPr algn="l" marL="0" indent="0" lvl="0">
              <a:lnSpc>
                <a:spcPts val="12099"/>
              </a:lnSpc>
            </a:pPr>
            <a:r>
              <a:rPr lang="en-US" sz="10999" spc="98">
                <a:solidFill>
                  <a:srgbClr val="212932"/>
                </a:solidFill>
                <a:latin typeface="Roboto Bold"/>
              </a:rPr>
              <a:t>through quotes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47019" y="3181795"/>
            <a:ext cx="4177217" cy="562412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Lessons Learned: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24236" y="5228049"/>
            <a:ext cx="8670311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"Communication is key"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-Arka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37494" y="3115310"/>
            <a:ext cx="4266591" cy="574445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Lessons Learned: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3611" y="4819744"/>
            <a:ext cx="8580937" cy="22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"Time management is your best-friend"   </a:t>
            </a:r>
          </a:p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-Sarah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47019" y="3100895"/>
            <a:ext cx="4177217" cy="573542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Lessons Learned: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6000" y="5231374"/>
            <a:ext cx="8481843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"Research can go a long way"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-Molly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47019" y="3145204"/>
            <a:ext cx="4177217" cy="562412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Lessons Learned: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2733" y="4856574"/>
            <a:ext cx="8481843" cy="219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"Test driven development is THE way to go"  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-Uma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47019" y="3210472"/>
            <a:ext cx="4177217" cy="562412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Lessons Learned: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24236" y="5228049"/>
            <a:ext cx="8805115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"Don't let set backs set you back"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- Abhishek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47019" y="3185116"/>
            <a:ext cx="4206103" cy="566301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Lessons Learned: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7832" y="5210269"/>
            <a:ext cx="8701994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"Always remember to have fun"  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Bold"/>
              </a:rPr>
              <a:t>-Anuj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8384" y="0"/>
            <a:ext cx="12929616" cy="10287000"/>
            <a:chOff x="0" y="0"/>
            <a:chExt cx="340533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405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5331">
                  <a:moveTo>
                    <a:pt x="0" y="0"/>
                  </a:moveTo>
                  <a:lnTo>
                    <a:pt x="3405331" y="0"/>
                  </a:lnTo>
                  <a:lnTo>
                    <a:pt x="3405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09685" y="3531674"/>
            <a:ext cx="9357196" cy="337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99"/>
              </a:lnSpc>
            </a:pPr>
            <a:r>
              <a:rPr lang="en-US" sz="11999" spc="107">
                <a:solidFill>
                  <a:srgbClr val="212932"/>
                </a:solidFill>
                <a:latin typeface="Roboto Bold"/>
              </a:rPr>
              <a:t>Thank you for watching!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62052" b="9808"/>
          <a:stretch>
            <a:fillRect/>
          </a:stretch>
        </p:blipFill>
        <p:spPr>
          <a:xfrm flipH="false" flipV="false" rot="0">
            <a:off x="-1108068" y="33888"/>
            <a:ext cx="6466452" cy="1025311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D9D9D9"/>
                  </a:solidFill>
                  <a:latin typeface="Roboto"/>
                </a:rPr>
                <a:t>Team UMAAAS 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8384" y="0"/>
            <a:ext cx="12929616" cy="10287000"/>
            <a:chOff x="0" y="0"/>
            <a:chExt cx="340533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405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5331">
                  <a:moveTo>
                    <a:pt x="0" y="0"/>
                  </a:moveTo>
                  <a:lnTo>
                    <a:pt x="3405331" y="0"/>
                  </a:lnTo>
                  <a:lnTo>
                    <a:pt x="3405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0" t="0" r="62052" b="9808"/>
          <a:stretch>
            <a:fillRect/>
          </a:stretch>
        </p:blipFill>
        <p:spPr>
          <a:xfrm flipH="false" flipV="false" rot="0">
            <a:off x="-1108068" y="33888"/>
            <a:ext cx="6466452" cy="1025311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D9D9D9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602671" y="5908916"/>
            <a:ext cx="3386695" cy="250615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809685" y="3531674"/>
            <a:ext cx="7773163" cy="337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99"/>
              </a:lnSpc>
            </a:pPr>
            <a:r>
              <a:rPr lang="en-US" sz="11999" spc="107">
                <a:solidFill>
                  <a:srgbClr val="212932"/>
                </a:solidFill>
                <a:latin typeface="Roboto Bold"/>
              </a:rPr>
              <a:t>It's Demo Time!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5048" y="8672248"/>
            <a:ext cx="101331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u="sng">
                <a:solidFill>
                  <a:srgbClr val="000000"/>
                </a:solidFill>
                <a:latin typeface="Canva Sans Bold"/>
                <a:hlinkClick r:id="rId7" tooltip="https://tripagvisor.herokuapp.com"/>
              </a:rPr>
              <a:t>https://tripagvisor.herokuapp.com/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8384" y="0"/>
            <a:ext cx="12929616" cy="10287000"/>
            <a:chOff x="0" y="0"/>
            <a:chExt cx="340533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405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5331">
                  <a:moveTo>
                    <a:pt x="0" y="0"/>
                  </a:moveTo>
                  <a:lnTo>
                    <a:pt x="3405331" y="0"/>
                  </a:lnTo>
                  <a:lnTo>
                    <a:pt x="3405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09685" y="3531674"/>
            <a:ext cx="8108215" cy="337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99"/>
              </a:lnSpc>
            </a:pPr>
            <a:r>
              <a:rPr lang="en-US" sz="11999" spc="107">
                <a:solidFill>
                  <a:srgbClr val="212932"/>
                </a:solidFill>
                <a:latin typeface="Roboto Bold"/>
              </a:rPr>
              <a:t>Any Questions?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62052" b="9808"/>
          <a:stretch>
            <a:fillRect/>
          </a:stretch>
        </p:blipFill>
        <p:spPr>
          <a:xfrm flipH="false" flipV="false" rot="0">
            <a:off x="-1108068" y="33888"/>
            <a:ext cx="6466452" cy="1025311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D9D9D9"/>
                  </a:solidFill>
                  <a:latin typeface="Roboto"/>
                </a:rPr>
                <a:t>Team UMAAAS 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029733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12384" t="16755" r="5151" b="0"/>
          <a:stretch>
            <a:fillRect/>
          </a:stretch>
        </p:blipFill>
        <p:spPr>
          <a:xfrm flipH="false" flipV="false" rot="0">
            <a:off x="6521768" y="3163847"/>
            <a:ext cx="2145982" cy="28884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6092" t="8469" r="3072" b="263"/>
          <a:stretch>
            <a:fillRect/>
          </a:stretch>
        </p:blipFill>
        <p:spPr>
          <a:xfrm flipH="false" flipV="false" rot="0">
            <a:off x="9565065" y="3163847"/>
            <a:ext cx="2156061" cy="288840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A6A6A6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15813" r="6178" b="0"/>
          <a:stretch>
            <a:fillRect/>
          </a:stretch>
        </p:blipFill>
        <p:spPr>
          <a:xfrm flipH="false" flipV="false" rot="0">
            <a:off x="3480437" y="3163847"/>
            <a:ext cx="2145982" cy="288840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10179" t="213" r="21636" b="1999"/>
          <a:stretch>
            <a:fillRect/>
          </a:stretch>
        </p:blipFill>
        <p:spPr>
          <a:xfrm flipH="false" flipV="false" rot="0">
            <a:off x="12618442" y="3163847"/>
            <a:ext cx="2156061" cy="288840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11271" t="0" r="11544" b="994"/>
          <a:stretch>
            <a:fillRect/>
          </a:stretch>
        </p:blipFill>
        <p:spPr>
          <a:xfrm flipH="false" flipV="false" rot="0">
            <a:off x="441225" y="3091743"/>
            <a:ext cx="2145982" cy="296050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13357" t="0" r="14226" b="0"/>
          <a:stretch>
            <a:fillRect/>
          </a:stretch>
        </p:blipFill>
        <p:spPr>
          <a:xfrm flipH="false" flipV="false" rot="0">
            <a:off x="15679378" y="3091743"/>
            <a:ext cx="2143862" cy="296050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172493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D0CCB9"/>
                </a:solidFill>
                <a:latin typeface="Roboto Bold"/>
              </a:rPr>
              <a:t>MEET THE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595" y="6170092"/>
            <a:ext cx="267514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D0CCB9"/>
                </a:solidFill>
                <a:latin typeface="Roboto"/>
              </a:rPr>
              <a:t>ARKA BOSE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8045" y="6170092"/>
            <a:ext cx="267514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D0CCB9"/>
                </a:solidFill>
                <a:latin typeface="Roboto"/>
              </a:rPr>
              <a:t>ABHISHEK MORE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59308" y="6170092"/>
            <a:ext cx="267514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D0CCB9"/>
                </a:solidFill>
                <a:latin typeface="Roboto"/>
              </a:rPr>
              <a:t>ANUJ KETKAR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08451" y="6170092"/>
            <a:ext cx="267514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D0CCB9"/>
                </a:solidFill>
                <a:latin typeface="Roboto"/>
              </a:rPr>
              <a:t>MOLLY FROST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58902" y="6170092"/>
            <a:ext cx="267514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D0CCB9"/>
                </a:solidFill>
                <a:latin typeface="Roboto"/>
              </a:rPr>
              <a:t>UMA SARKAR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09758" y="6170092"/>
            <a:ext cx="267514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D0CCB9"/>
                </a:solidFill>
                <a:latin typeface="Roboto"/>
              </a:rPr>
              <a:t>SARAH SOTELO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37853" y="1779396"/>
            <a:ext cx="8115300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The Main Idea: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7019" y="3324316"/>
            <a:ext cx="1230446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 convenient reviews website for Aggie study abroad trips 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Add/rate experiences in your program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Create comments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Add/rate helpful tips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Audience: </a:t>
            </a:r>
            <a:r>
              <a:rPr lang="en-US" sz="3399">
                <a:solidFill>
                  <a:srgbClr val="FFFFFF"/>
                </a:solidFill>
                <a:latin typeface="Open Sans Light"/>
              </a:rPr>
              <a:t>For current and prospective study abroad students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Why? </a:t>
            </a:r>
            <a:r>
              <a:rPr lang="en-US" sz="3399">
                <a:solidFill>
                  <a:srgbClr val="FFFFFF"/>
                </a:solidFill>
                <a:latin typeface="Open Sans Light"/>
              </a:rPr>
              <a:t>A practical way for students to share ideas about opportunities in different countries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41" r="0" b="78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830576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8100" y="2334228"/>
            <a:ext cx="8499535" cy="493630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07548" y="770449"/>
            <a:ext cx="81364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Aileron Heavy"/>
              </a:rPr>
              <a:t>Our Design..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19767" y="4010731"/>
            <a:ext cx="2265538" cy="2265538"/>
            <a:chOff x="0" y="0"/>
            <a:chExt cx="3020717" cy="30207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020717" cy="302071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50800"/>
                <a:ext cx="558800" cy="635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16522" y="845090"/>
              <a:ext cx="1565473" cy="130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59"/>
                </a:lnSpc>
              </a:pPr>
              <a:r>
                <a:rPr lang="en-US" sz="5899">
                  <a:solidFill>
                    <a:srgbClr val="545454"/>
                  </a:solidFill>
                  <a:latin typeface="Canva Sans Bold"/>
                </a:rPr>
                <a:t>VS.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41" r="0" b="78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830576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17882" y="4273107"/>
            <a:ext cx="8808193" cy="5994843"/>
            <a:chOff x="0" y="0"/>
            <a:chExt cx="11744257" cy="799312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2403" r="0" b="0"/>
            <a:stretch>
              <a:fillRect/>
            </a:stretch>
          </p:blipFill>
          <p:spPr>
            <a:xfrm flipH="false" flipV="false" rot="0">
              <a:off x="881742" y="6043058"/>
              <a:ext cx="10116937" cy="1950066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4257" cy="682074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100" y="2334228"/>
            <a:ext cx="8499535" cy="493630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07548" y="770449"/>
            <a:ext cx="81364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Aileron Heavy"/>
              </a:rPr>
              <a:t>Our Design..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19767" y="4010731"/>
            <a:ext cx="2265538" cy="2265538"/>
            <a:chOff x="0" y="0"/>
            <a:chExt cx="3020717" cy="302071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020717" cy="302071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50800"/>
                <a:ext cx="558800" cy="635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16522" y="845090"/>
              <a:ext cx="1565473" cy="130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59"/>
                </a:lnSpc>
              </a:pPr>
              <a:r>
                <a:rPr lang="en-US" sz="5899">
                  <a:solidFill>
                    <a:srgbClr val="545454"/>
                  </a:solidFill>
                  <a:latin typeface="Canva Sans Bold"/>
                </a:rPr>
                <a:t>VS.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41" r="0" b="78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830576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26497" y="2979801"/>
            <a:ext cx="10117121" cy="6885697"/>
            <a:chOff x="0" y="0"/>
            <a:chExt cx="13489494" cy="918093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2403" r="0" b="0"/>
            <a:stretch>
              <a:fillRect/>
            </a:stretch>
          </p:blipFill>
          <p:spPr>
            <a:xfrm flipH="false" flipV="false" rot="0">
              <a:off x="1012772" y="6941077"/>
              <a:ext cx="11620349" cy="223985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489494" cy="7834335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4098003">
            <a:off x="10334155" y="3038749"/>
            <a:ext cx="1634392" cy="0"/>
          </a:xfrm>
          <a:prstGeom prst="line">
            <a:avLst/>
          </a:prstGeom>
          <a:ln cap="flat" w="123825">
            <a:solidFill>
              <a:srgbClr val="D9AA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rot="4047864">
            <a:off x="14162232" y="2548924"/>
            <a:ext cx="1367893" cy="0"/>
          </a:xfrm>
          <a:prstGeom prst="line">
            <a:avLst/>
          </a:prstGeom>
          <a:ln cap="flat" w="123825">
            <a:solidFill>
              <a:srgbClr val="D9AA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rot="-1553334">
            <a:off x="7648329" y="7152481"/>
            <a:ext cx="1557790" cy="0"/>
          </a:xfrm>
          <a:prstGeom prst="line">
            <a:avLst/>
          </a:prstGeom>
          <a:ln cap="flat" w="123825">
            <a:solidFill>
              <a:srgbClr val="D9AA8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3523459" y="607589"/>
            <a:ext cx="2014883" cy="1404948"/>
            <a:chOff x="0" y="0"/>
            <a:chExt cx="530669" cy="370027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530669" cy="370027"/>
            </a:xfrm>
            <a:custGeom>
              <a:avLst/>
              <a:gdLst/>
              <a:ahLst/>
              <a:cxnLst/>
              <a:rect r="r" b="b" t="t" l="l"/>
              <a:pathLst>
                <a:path h="370027" w="530669">
                  <a:moveTo>
                    <a:pt x="185014" y="0"/>
                  </a:moveTo>
                  <a:lnTo>
                    <a:pt x="345655" y="0"/>
                  </a:lnTo>
                  <a:cubicBezTo>
                    <a:pt x="394724" y="0"/>
                    <a:pt x="441783" y="19492"/>
                    <a:pt x="476480" y="54189"/>
                  </a:cubicBezTo>
                  <a:cubicBezTo>
                    <a:pt x="511176" y="88886"/>
                    <a:pt x="530669" y="135945"/>
                    <a:pt x="530669" y="185014"/>
                  </a:cubicBezTo>
                  <a:lnTo>
                    <a:pt x="530669" y="185014"/>
                  </a:lnTo>
                  <a:cubicBezTo>
                    <a:pt x="530669" y="287194"/>
                    <a:pt x="447835" y="370027"/>
                    <a:pt x="345655" y="370027"/>
                  </a:cubicBezTo>
                  <a:lnTo>
                    <a:pt x="185014" y="370027"/>
                  </a:lnTo>
                  <a:cubicBezTo>
                    <a:pt x="135945" y="370027"/>
                    <a:pt x="88886" y="350535"/>
                    <a:pt x="54189" y="315838"/>
                  </a:cubicBezTo>
                  <a:cubicBezTo>
                    <a:pt x="19492" y="281141"/>
                    <a:pt x="0" y="234082"/>
                    <a:pt x="0" y="185014"/>
                  </a:cubicBezTo>
                  <a:lnTo>
                    <a:pt x="0" y="185014"/>
                  </a:lnTo>
                  <a:cubicBezTo>
                    <a:pt x="0" y="135945"/>
                    <a:pt x="19492" y="88886"/>
                    <a:pt x="54189" y="54189"/>
                  </a:cubicBezTo>
                  <a:cubicBezTo>
                    <a:pt x="88886" y="19492"/>
                    <a:pt x="135945" y="0"/>
                    <a:pt x="185014" y="0"/>
                  </a:cubicBezTo>
                  <a:close/>
                </a:path>
              </a:pathLst>
            </a:custGeom>
            <a:solidFill>
              <a:srgbClr val="D9AA8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152525"/>
            <a:ext cx="81364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Aileron Heavy"/>
              </a:rPr>
              <a:t>Our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809875"/>
            <a:ext cx="6634147" cy="378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Each program has a specific picture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Navigation Bar with simply actions for the users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Aggie Maroon Incorporated(of course)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Tips and Experience divides the 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23459" y="673794"/>
            <a:ext cx="2006814" cy="12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Maroon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Navigation Bar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62489" y="970688"/>
            <a:ext cx="2048541" cy="1404948"/>
            <a:chOff x="0" y="0"/>
            <a:chExt cx="539534" cy="37002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539534" cy="370027"/>
            </a:xfrm>
            <a:custGeom>
              <a:avLst/>
              <a:gdLst/>
              <a:ahLst/>
              <a:cxnLst/>
              <a:rect r="r" b="b" t="t" l="l"/>
              <a:pathLst>
                <a:path h="370027" w="539534">
                  <a:moveTo>
                    <a:pt x="185014" y="0"/>
                  </a:moveTo>
                  <a:lnTo>
                    <a:pt x="354520" y="0"/>
                  </a:lnTo>
                  <a:cubicBezTo>
                    <a:pt x="456700" y="0"/>
                    <a:pt x="539534" y="82833"/>
                    <a:pt x="539534" y="185014"/>
                  </a:cubicBezTo>
                  <a:lnTo>
                    <a:pt x="539534" y="185014"/>
                  </a:lnTo>
                  <a:cubicBezTo>
                    <a:pt x="539534" y="234082"/>
                    <a:pt x="520041" y="281141"/>
                    <a:pt x="485344" y="315838"/>
                  </a:cubicBezTo>
                  <a:cubicBezTo>
                    <a:pt x="450647" y="350535"/>
                    <a:pt x="403588" y="370027"/>
                    <a:pt x="354520" y="370027"/>
                  </a:cubicBezTo>
                  <a:lnTo>
                    <a:pt x="185014" y="370027"/>
                  </a:lnTo>
                  <a:cubicBezTo>
                    <a:pt x="135945" y="370027"/>
                    <a:pt x="88886" y="350535"/>
                    <a:pt x="54189" y="315838"/>
                  </a:cubicBezTo>
                  <a:cubicBezTo>
                    <a:pt x="19492" y="281141"/>
                    <a:pt x="0" y="234082"/>
                    <a:pt x="0" y="185014"/>
                  </a:cubicBezTo>
                  <a:lnTo>
                    <a:pt x="0" y="185014"/>
                  </a:lnTo>
                  <a:cubicBezTo>
                    <a:pt x="0" y="135945"/>
                    <a:pt x="19492" y="88886"/>
                    <a:pt x="54189" y="54189"/>
                  </a:cubicBezTo>
                  <a:cubicBezTo>
                    <a:pt x="88886" y="19492"/>
                    <a:pt x="135945" y="0"/>
                    <a:pt x="185014" y="0"/>
                  </a:cubicBezTo>
                  <a:close/>
                </a:path>
              </a:pathLst>
            </a:custGeom>
            <a:solidFill>
              <a:srgbClr val="D9AA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305158" y="1047750"/>
            <a:ext cx="2259980" cy="12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Specific Program Picture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338705" y="6907706"/>
            <a:ext cx="2416368" cy="1404948"/>
            <a:chOff x="0" y="0"/>
            <a:chExt cx="636410" cy="370027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636410" cy="370027"/>
            </a:xfrm>
            <a:custGeom>
              <a:avLst/>
              <a:gdLst/>
              <a:ahLst/>
              <a:cxnLst/>
              <a:rect r="r" b="b" t="t" l="l"/>
              <a:pathLst>
                <a:path h="370027" w="636410">
                  <a:moveTo>
                    <a:pt x="163401" y="0"/>
                  </a:moveTo>
                  <a:lnTo>
                    <a:pt x="473008" y="0"/>
                  </a:lnTo>
                  <a:cubicBezTo>
                    <a:pt x="563252" y="0"/>
                    <a:pt x="636410" y="73157"/>
                    <a:pt x="636410" y="163401"/>
                  </a:cubicBezTo>
                  <a:lnTo>
                    <a:pt x="636410" y="206626"/>
                  </a:lnTo>
                  <a:cubicBezTo>
                    <a:pt x="636410" y="249963"/>
                    <a:pt x="619194" y="291525"/>
                    <a:pt x="588550" y="322168"/>
                  </a:cubicBezTo>
                  <a:cubicBezTo>
                    <a:pt x="557907" y="352812"/>
                    <a:pt x="516345" y="370027"/>
                    <a:pt x="473008" y="370027"/>
                  </a:cubicBezTo>
                  <a:lnTo>
                    <a:pt x="163401" y="370027"/>
                  </a:lnTo>
                  <a:cubicBezTo>
                    <a:pt x="120065" y="370027"/>
                    <a:pt x="78503" y="352812"/>
                    <a:pt x="47859" y="322168"/>
                  </a:cubicBezTo>
                  <a:cubicBezTo>
                    <a:pt x="17215" y="291525"/>
                    <a:pt x="0" y="249963"/>
                    <a:pt x="0" y="206626"/>
                  </a:cubicBezTo>
                  <a:lnTo>
                    <a:pt x="0" y="163401"/>
                  </a:lnTo>
                  <a:cubicBezTo>
                    <a:pt x="0" y="120065"/>
                    <a:pt x="17215" y="78503"/>
                    <a:pt x="47859" y="47859"/>
                  </a:cubicBezTo>
                  <a:cubicBezTo>
                    <a:pt x="78503" y="17215"/>
                    <a:pt x="120065" y="0"/>
                    <a:pt x="163401" y="0"/>
                  </a:cubicBezTo>
                  <a:close/>
                </a:path>
              </a:pathLst>
            </a:custGeom>
            <a:solidFill>
              <a:srgbClr val="D9AA8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395855" y="6973911"/>
            <a:ext cx="2266992" cy="12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Split Screen for Tips and Experience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41" r="0" b="78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830576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2403" r="0" b="0"/>
          <a:stretch>
            <a:fillRect/>
          </a:stretch>
        </p:blipFill>
        <p:spPr>
          <a:xfrm flipH="false" flipV="false" rot="0">
            <a:off x="8486076" y="8185609"/>
            <a:ext cx="8715262" cy="1679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55072" y="3014937"/>
            <a:ext cx="10127005" cy="588149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4098003">
            <a:off x="11053514" y="3095899"/>
            <a:ext cx="1634392" cy="0"/>
          </a:xfrm>
          <a:prstGeom prst="line">
            <a:avLst/>
          </a:prstGeom>
          <a:ln cap="flat" w="123825">
            <a:solidFill>
              <a:srgbClr val="D9AA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rot="4047864">
            <a:off x="14162232" y="2548924"/>
            <a:ext cx="1367893" cy="0"/>
          </a:xfrm>
          <a:prstGeom prst="line">
            <a:avLst/>
          </a:prstGeom>
          <a:ln cap="flat" w="123825">
            <a:solidFill>
              <a:srgbClr val="D9AA8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rot="-1553334">
            <a:off x="7648329" y="7152481"/>
            <a:ext cx="1557790" cy="0"/>
          </a:xfrm>
          <a:prstGeom prst="line">
            <a:avLst/>
          </a:prstGeom>
          <a:ln cap="flat" w="123825">
            <a:solidFill>
              <a:srgbClr val="D9AA8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13523459" y="607589"/>
            <a:ext cx="2014883" cy="1404948"/>
            <a:chOff x="0" y="0"/>
            <a:chExt cx="530669" cy="370027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530669" cy="370027"/>
            </a:xfrm>
            <a:custGeom>
              <a:avLst/>
              <a:gdLst/>
              <a:ahLst/>
              <a:cxnLst/>
              <a:rect r="r" b="b" t="t" l="l"/>
              <a:pathLst>
                <a:path h="370027" w="530669">
                  <a:moveTo>
                    <a:pt x="185014" y="0"/>
                  </a:moveTo>
                  <a:lnTo>
                    <a:pt x="345655" y="0"/>
                  </a:lnTo>
                  <a:cubicBezTo>
                    <a:pt x="394724" y="0"/>
                    <a:pt x="441783" y="19492"/>
                    <a:pt x="476480" y="54189"/>
                  </a:cubicBezTo>
                  <a:cubicBezTo>
                    <a:pt x="511176" y="88886"/>
                    <a:pt x="530669" y="135945"/>
                    <a:pt x="530669" y="185014"/>
                  </a:cubicBezTo>
                  <a:lnTo>
                    <a:pt x="530669" y="185014"/>
                  </a:lnTo>
                  <a:cubicBezTo>
                    <a:pt x="530669" y="287194"/>
                    <a:pt x="447835" y="370027"/>
                    <a:pt x="345655" y="370027"/>
                  </a:cubicBezTo>
                  <a:lnTo>
                    <a:pt x="185014" y="370027"/>
                  </a:lnTo>
                  <a:cubicBezTo>
                    <a:pt x="135945" y="370027"/>
                    <a:pt x="88886" y="350535"/>
                    <a:pt x="54189" y="315838"/>
                  </a:cubicBezTo>
                  <a:cubicBezTo>
                    <a:pt x="19492" y="281141"/>
                    <a:pt x="0" y="234082"/>
                    <a:pt x="0" y="185014"/>
                  </a:cubicBezTo>
                  <a:lnTo>
                    <a:pt x="0" y="185014"/>
                  </a:lnTo>
                  <a:cubicBezTo>
                    <a:pt x="0" y="135945"/>
                    <a:pt x="19492" y="88886"/>
                    <a:pt x="54189" y="54189"/>
                  </a:cubicBezTo>
                  <a:cubicBezTo>
                    <a:pt x="88886" y="19492"/>
                    <a:pt x="135945" y="0"/>
                    <a:pt x="185014" y="0"/>
                  </a:cubicBezTo>
                  <a:close/>
                </a:path>
              </a:pathLst>
            </a:custGeom>
            <a:solidFill>
              <a:srgbClr val="D9AA8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152525"/>
            <a:ext cx="81364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Aileron Heavy"/>
              </a:rPr>
              <a:t>Our 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809875"/>
            <a:ext cx="6634147" cy="269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Profiles have the google picture of the user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Navigation Bar is consistent</a:t>
            </a:r>
          </a:p>
          <a:p>
            <a:pPr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 spc="28">
                <a:solidFill>
                  <a:srgbClr val="D9DFDB"/>
                </a:solidFill>
                <a:latin typeface="Roboto"/>
              </a:rPr>
              <a:t>List of Experiences created by the profile of the user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23459" y="673794"/>
            <a:ext cx="2006814" cy="12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Maroon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Navigation Bar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02791" y="1076325"/>
            <a:ext cx="2048541" cy="1404948"/>
            <a:chOff x="0" y="0"/>
            <a:chExt cx="539534" cy="370027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539534" cy="370027"/>
            </a:xfrm>
            <a:custGeom>
              <a:avLst/>
              <a:gdLst/>
              <a:ahLst/>
              <a:cxnLst/>
              <a:rect r="r" b="b" t="t" l="l"/>
              <a:pathLst>
                <a:path h="370027" w="539534">
                  <a:moveTo>
                    <a:pt x="185014" y="0"/>
                  </a:moveTo>
                  <a:lnTo>
                    <a:pt x="354520" y="0"/>
                  </a:lnTo>
                  <a:cubicBezTo>
                    <a:pt x="456700" y="0"/>
                    <a:pt x="539534" y="82833"/>
                    <a:pt x="539534" y="185014"/>
                  </a:cubicBezTo>
                  <a:lnTo>
                    <a:pt x="539534" y="185014"/>
                  </a:lnTo>
                  <a:cubicBezTo>
                    <a:pt x="539534" y="234082"/>
                    <a:pt x="520041" y="281141"/>
                    <a:pt x="485344" y="315838"/>
                  </a:cubicBezTo>
                  <a:cubicBezTo>
                    <a:pt x="450647" y="350535"/>
                    <a:pt x="403588" y="370027"/>
                    <a:pt x="354520" y="370027"/>
                  </a:cubicBezTo>
                  <a:lnTo>
                    <a:pt x="185014" y="370027"/>
                  </a:lnTo>
                  <a:cubicBezTo>
                    <a:pt x="135945" y="370027"/>
                    <a:pt x="88886" y="350535"/>
                    <a:pt x="54189" y="315838"/>
                  </a:cubicBezTo>
                  <a:cubicBezTo>
                    <a:pt x="19492" y="281141"/>
                    <a:pt x="0" y="234082"/>
                    <a:pt x="0" y="185014"/>
                  </a:cubicBezTo>
                  <a:lnTo>
                    <a:pt x="0" y="185014"/>
                  </a:lnTo>
                  <a:cubicBezTo>
                    <a:pt x="0" y="135945"/>
                    <a:pt x="19492" y="88886"/>
                    <a:pt x="54189" y="54189"/>
                  </a:cubicBezTo>
                  <a:cubicBezTo>
                    <a:pt x="88886" y="19492"/>
                    <a:pt x="135945" y="0"/>
                    <a:pt x="185014" y="0"/>
                  </a:cubicBezTo>
                  <a:close/>
                </a:path>
              </a:pathLst>
            </a:custGeom>
            <a:solidFill>
              <a:srgbClr val="D9AA8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987202" y="1352080"/>
            <a:ext cx="1879719" cy="8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Profile Picture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338705" y="6907706"/>
            <a:ext cx="2416368" cy="1404948"/>
            <a:chOff x="0" y="0"/>
            <a:chExt cx="636410" cy="370027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636410" cy="370027"/>
            </a:xfrm>
            <a:custGeom>
              <a:avLst/>
              <a:gdLst/>
              <a:ahLst/>
              <a:cxnLst/>
              <a:rect r="r" b="b" t="t" l="l"/>
              <a:pathLst>
                <a:path h="370027" w="636410">
                  <a:moveTo>
                    <a:pt x="163401" y="0"/>
                  </a:moveTo>
                  <a:lnTo>
                    <a:pt x="473008" y="0"/>
                  </a:lnTo>
                  <a:cubicBezTo>
                    <a:pt x="563252" y="0"/>
                    <a:pt x="636410" y="73157"/>
                    <a:pt x="636410" y="163401"/>
                  </a:cubicBezTo>
                  <a:lnTo>
                    <a:pt x="636410" y="206626"/>
                  </a:lnTo>
                  <a:cubicBezTo>
                    <a:pt x="636410" y="249963"/>
                    <a:pt x="619194" y="291525"/>
                    <a:pt x="588550" y="322168"/>
                  </a:cubicBezTo>
                  <a:cubicBezTo>
                    <a:pt x="557907" y="352812"/>
                    <a:pt x="516345" y="370027"/>
                    <a:pt x="473008" y="370027"/>
                  </a:cubicBezTo>
                  <a:lnTo>
                    <a:pt x="163401" y="370027"/>
                  </a:lnTo>
                  <a:cubicBezTo>
                    <a:pt x="120065" y="370027"/>
                    <a:pt x="78503" y="352812"/>
                    <a:pt x="47859" y="322168"/>
                  </a:cubicBezTo>
                  <a:cubicBezTo>
                    <a:pt x="17215" y="291525"/>
                    <a:pt x="0" y="249963"/>
                    <a:pt x="0" y="206626"/>
                  </a:cubicBezTo>
                  <a:lnTo>
                    <a:pt x="0" y="163401"/>
                  </a:lnTo>
                  <a:cubicBezTo>
                    <a:pt x="0" y="120065"/>
                    <a:pt x="17215" y="78503"/>
                    <a:pt x="47859" y="47859"/>
                  </a:cubicBezTo>
                  <a:cubicBezTo>
                    <a:pt x="78503" y="17215"/>
                    <a:pt x="120065" y="0"/>
                    <a:pt x="163401" y="0"/>
                  </a:cubicBezTo>
                  <a:close/>
                </a:path>
              </a:pathLst>
            </a:custGeom>
            <a:solidFill>
              <a:srgbClr val="D9AA8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395855" y="6973911"/>
            <a:ext cx="2266992" cy="12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List of all experience from the user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rcRect l="0" t="2403" r="0" b="0"/>
          <a:stretch>
            <a:fillRect/>
          </a:stretch>
        </p:blipFill>
        <p:spPr>
          <a:xfrm flipH="false" flipV="false" rot="0">
            <a:off x="8486076" y="8185609"/>
            <a:ext cx="8715262" cy="167989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What Has Been Completed?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247019" y="3324316"/>
            <a:ext cx="1230446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Profile page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Flags for tips and experience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Admin portal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UI Upgrades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Adding photos to experiences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Adding Participants, Admin, and Programs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Specific main picture for each program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9999"/>
          </a:blip>
          <a:srcRect l="62333" t="0" r="0" b="9025"/>
          <a:stretch>
            <a:fillRect/>
          </a:stretch>
        </p:blipFill>
        <p:spPr>
          <a:xfrm flipH="false" flipV="false" rot="0">
            <a:off x="11910619" y="40707"/>
            <a:ext cx="6367856" cy="102602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94308" y="3012670"/>
            <a:ext cx="13058843" cy="5962377"/>
            <a:chOff x="0" y="0"/>
            <a:chExt cx="3439366" cy="15703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39366" cy="1570338"/>
            </a:xfrm>
            <a:custGeom>
              <a:avLst/>
              <a:gdLst/>
              <a:ahLst/>
              <a:cxnLst/>
              <a:rect r="r" b="b" t="t" l="l"/>
              <a:pathLst>
                <a:path h="1570338" w="3439366">
                  <a:moveTo>
                    <a:pt x="0" y="0"/>
                  </a:moveTo>
                  <a:lnTo>
                    <a:pt x="3439366" y="0"/>
                  </a:lnTo>
                  <a:lnTo>
                    <a:pt x="3439366" y="1570338"/>
                  </a:lnTo>
                  <a:lnTo>
                    <a:pt x="0" y="1570338"/>
                  </a:lnTo>
                  <a:close/>
                </a:path>
              </a:pathLst>
            </a:custGeom>
            <a:solidFill>
              <a:srgbClr val="515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37853" y="1779396"/>
            <a:ext cx="10972766" cy="9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58">
                <a:solidFill>
                  <a:srgbClr val="212932"/>
                </a:solidFill>
                <a:latin typeface="Roboto Bold"/>
              </a:rPr>
              <a:t>Challenges: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1213" y="8415070"/>
            <a:ext cx="3991612" cy="1686459"/>
            <a:chOff x="0" y="0"/>
            <a:chExt cx="5322149" cy="224861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248612" cy="224861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C786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3114" y="142997"/>
              <a:ext cx="1802385" cy="196259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47800" y="1398203"/>
              <a:ext cx="527434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 spc="115">
                  <a:solidFill>
                    <a:srgbClr val="737373"/>
                  </a:solidFill>
                  <a:latin typeface="Roboto"/>
                </a:rPr>
                <a:t>Team UMAAAS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71499" y="3367405"/>
            <a:ext cx="1230446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Flags...mistakes on adding flags to the database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Figuring out testing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Refactoring the database constantly to add new features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Storing images in the cloud for experience images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Setting up the environment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Creating documentation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Understand the legacy and cleaning it up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DAFcFgbh_GI</dc:identifier>
  <dcterms:modified xsi:type="dcterms:W3CDTF">2011-08-01T06:04:30Z</dcterms:modified>
  <cp:revision>1</cp:revision>
  <dc:title>UMAAAS: FInal Presentation</dc:title>
</cp:coreProperties>
</file>